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91" r:id="rId16"/>
    <p:sldId id="28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2"/>
            <p14:sldId id="283"/>
            <p14:sldId id="284"/>
            <p14:sldId id="285"/>
            <p14:sldId id="286"/>
            <p14:sldId id="289"/>
            <p14:sldId id="290"/>
            <p14:sldId id="291"/>
            <p14:sldId id="28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01.02.2019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8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97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01.02.2019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01.02.2019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01.02.2019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idicohen.com/5-social-media-adoption-indicators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eadinglearner.me/2014/01/11/outstandingin10plus10-mid-year-repor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hyperlink" Target="https://pixabay.com/en/clapperboard-film-movie-cut-311792/" TargetMode="External"/><Relationship Id="rId5" Type="http://schemas.openxmlformats.org/officeDocument/2006/relationships/hyperlink" Target="http://www.davidtouvet.com/blog/archives/tag/competences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hyperlink" Target="https://www.youtube.com/watch?v=IqXUpgm6Kx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pad4schools.org/apps/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enscourses.com/tc1019fall2016/syndicated/agile-development-2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eaaire.wordpress.com/2011/11/16/pt-conferences-or-why-teaching-children-spanish-is-bad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teamwork-success-strategy-854999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78545/transparent-trash-can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68318&amp;picture=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87793&amp;picture=printable-blank-monthly-calenda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torianyc.blogspot.com/2009/03/and-bing-o-was-his-name-o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.wroc.pl/zabawa-z-nauka-przy-maksa-borna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itkpandeyece.blogspot.in/2012/09/business-school-selection-criteria-for.html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is.pl/zasob/109865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mejournal.it/computer-games-as-a-tool-for-language-education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report/ict-systems-for-complex-infrastructures-from-security-technologies-to-security-solution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urses.lumenlearning.com/boundless-business/chapter/the-functions-and-goals-of-hr/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84941" y="1492071"/>
            <a:ext cx="4035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Wskaźniki pozwalające określić́ stosowanie przez nauczycieli metod pracy </a:t>
            </a:r>
          </a:p>
          <a:p>
            <a:pPr algn="ctr"/>
            <a:r>
              <a:rPr lang="pl-PL" sz="3200" b="1" dirty="0">
                <a:solidFill>
                  <a:srgbClr val="FF0000"/>
                </a:solidFill>
              </a:rPr>
              <a:t>z wykorzystaniem zabaw i aktywności ruchowej. 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8" name="Obraz 7" descr="Obraz zawierający kubek, stół, następne, wewnątrz&#10;&#10;Opis wygenerowany automatycznie">
            <a:extLst>
              <a:ext uri="{FF2B5EF4-FFF2-40B4-BE49-F238E27FC236}">
                <a16:creationId xmlns:a16="http://schemas.microsoft.com/office/drawing/2014/main" id="{41D4B919-1ACE-47A0-9603-6019514E3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631942"/>
            <a:ext cx="4532745" cy="33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373394" y="1341018"/>
            <a:ext cx="4469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dirty="0">
                <a:solidFill>
                  <a:srgbClr val="FF0000"/>
                </a:solidFill>
              </a:rPr>
              <a:t>Obserwacja zajęć jako sposób </a:t>
            </a:r>
          </a:p>
          <a:p>
            <a:pPr algn="ctr"/>
            <a:r>
              <a:rPr lang="pl-PL" sz="3800" b="1" dirty="0">
                <a:solidFill>
                  <a:srgbClr val="FF0000"/>
                </a:solidFill>
              </a:rPr>
              <a:t>na diagnozowanie potrzeb szkoły </a:t>
            </a:r>
          </a:p>
          <a:p>
            <a:pPr algn="ctr"/>
            <a:r>
              <a:rPr lang="pl-PL" sz="3800" b="1" dirty="0">
                <a:solidFill>
                  <a:srgbClr val="FF0000"/>
                </a:solidFill>
              </a:rPr>
              <a:t>w procesie wspomagania.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AEE6DE-252F-4C29-BF0F-94B749E72C40}"/>
              </a:ext>
            </a:extLst>
          </p:cNvPr>
          <p:cNvSpPr txBox="1"/>
          <p:nvPr/>
        </p:nvSpPr>
        <p:spPr>
          <a:xfrm>
            <a:off x="3374954" y="6636093"/>
            <a:ext cx="407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davidtouvet.com/blog/archives/tag/competences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E53FF04-C793-4D4E-85AE-5C9544A57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20254" y="1365309"/>
            <a:ext cx="5503176" cy="4127382"/>
          </a:xfrm>
          <a:prstGeom prst="rect">
            <a:avLst/>
          </a:prstGeom>
        </p:spPr>
      </p:pic>
      <p:pic>
        <p:nvPicPr>
          <p:cNvPr id="12" name="Obraz 11" descr="Obraz zawierający tekst, klaps&#10;&#10;Opis wygenerowany automatycznie">
            <a:hlinkClick r:id="rId9"/>
            <a:extLst>
              <a:ext uri="{FF2B5EF4-FFF2-40B4-BE49-F238E27FC236}">
                <a16:creationId xmlns:a16="http://schemas.microsoft.com/office/drawing/2014/main" id="{1E3AE600-0DD8-4DF4-9D75-38B231F590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942388" y="4877072"/>
            <a:ext cx="865131" cy="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06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Rozwój umiejętności uczenia się̨ uczniów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środkowym wieku szkolnym.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288B1-D662-4D13-895C-8F27628F7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21966" y="3167518"/>
            <a:ext cx="4566459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06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Założenia metody projektu.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4D25539-DE8C-413C-98C7-6BCB3A44C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84309" y="2295227"/>
            <a:ext cx="8955595" cy="3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06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Zadania nauczyciela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na II etapie edukacyjnym.</a:t>
            </a:r>
          </a:p>
        </p:txBody>
      </p:sp>
      <p:pic>
        <p:nvPicPr>
          <p:cNvPr id="11" name="Obraz 10" descr="Obraz zawierający stół, osoba, wewnątrz, mężczyzna&#10;&#10;Opis wygenerowany automatycznie">
            <a:extLst>
              <a:ext uri="{FF2B5EF4-FFF2-40B4-BE49-F238E27FC236}">
                <a16:creationId xmlns:a16="http://schemas.microsoft.com/office/drawing/2014/main" id="{8629E8B5-22EA-498E-979E-DD2291BE3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33232" y="2677363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06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Współpraca nauczycieli jako </a:t>
            </a:r>
            <a:r>
              <a:rPr lang="pl-PL" sz="4400" b="1" dirty="0" err="1">
                <a:solidFill>
                  <a:srgbClr val="FF0000"/>
                </a:solidFill>
              </a:rPr>
              <a:t>sposób</a:t>
            </a:r>
            <a:r>
              <a:rPr lang="pl-PL" sz="4400" b="1" dirty="0">
                <a:solidFill>
                  <a:srgbClr val="FF0000"/>
                </a:solidFill>
              </a:rPr>
              <a:t> doskonalenia ich umiejętności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pracy metodą projektu.</a:t>
            </a:r>
          </a:p>
          <a:p>
            <a:pPr algn="ctr"/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0F9AAF8-F3DD-47F5-B628-2F446BADD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11802" y="3210741"/>
            <a:ext cx="3700610" cy="24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0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2909269" y="1026084"/>
            <a:ext cx="6373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W podróż spakuję…</a:t>
            </a:r>
            <a:endParaRPr lang="pl-PL" sz="8800" b="1" dirty="0">
              <a:solidFill>
                <a:srgbClr val="FF0000"/>
              </a:solidFill>
            </a:endParaRPr>
          </a:p>
        </p:txBody>
      </p:sp>
      <p:pic>
        <p:nvPicPr>
          <p:cNvPr id="8" name="Obraz 7" descr="Obraz zawierający wewnątrz, siedzi, podłoże&#10;&#10;Opis wygenerowany automatycznie">
            <a:extLst>
              <a:ext uri="{FF2B5EF4-FFF2-40B4-BE49-F238E27FC236}">
                <a16:creationId xmlns:a16="http://schemas.microsoft.com/office/drawing/2014/main" id="{B5564DED-E0D4-4AF9-8EDD-271CFEA9E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14754" y="2357053"/>
            <a:ext cx="4758207" cy="3172138"/>
          </a:xfrm>
          <a:prstGeom prst="rect">
            <a:avLst/>
          </a:prstGeom>
        </p:spPr>
      </p:pic>
      <p:pic>
        <p:nvPicPr>
          <p:cNvPr id="10" name="Obraz 9" descr="Obraz zawierający kubek, wewnątrz, siedzi&#10;&#10;Opis wygenerowany automatycznie">
            <a:extLst>
              <a:ext uri="{FF2B5EF4-FFF2-40B4-BE49-F238E27FC236}">
                <a16:creationId xmlns:a16="http://schemas.microsoft.com/office/drawing/2014/main" id="{A09F4E39-4CA8-48EF-835B-DE43ABD4D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95976" y="2741933"/>
            <a:ext cx="1800030" cy="2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II - Dzień II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5040085" cy="412738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8400" b="1" dirty="0">
                <a:solidFill>
                  <a:srgbClr val="FF0000"/>
                </a:solidFill>
              </a:rPr>
              <a:t>Bingo!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 descr="Obraz zawierający tekst, krzyżówka&#10;&#10;Opis wygenerowany automatycznie">
            <a:extLst>
              <a:ext uri="{FF2B5EF4-FFF2-40B4-BE49-F238E27FC236}">
                <a16:creationId xmlns:a16="http://schemas.microsoft.com/office/drawing/2014/main" id="{6459B7C6-C2F6-41EF-A704-B54B0C279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14458" y="1397708"/>
            <a:ext cx="2726575" cy="4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4313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Funkcje zabawy w kontekście nauczania przedmiotowego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i zajęć́ wychowawczych. </a:t>
            </a:r>
          </a:p>
        </p:txBody>
      </p:sp>
      <p:pic>
        <p:nvPicPr>
          <p:cNvPr id="8" name="Obraz 7" descr="Obraz zawierający stół, wewnątrz, zabawka, drewniane&#10;&#10;Opis wygenerowany automatycznie">
            <a:extLst>
              <a:ext uri="{FF2B5EF4-FFF2-40B4-BE49-F238E27FC236}">
                <a16:creationId xmlns:a16="http://schemas.microsoft.com/office/drawing/2014/main" id="{EF23BB8A-57F0-4120-BAE2-8788740E4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05196" y="1635839"/>
            <a:ext cx="5379483" cy="35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69342" y="1921026"/>
            <a:ext cx="38845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Kryteria doboru metod opartych na grach </a:t>
            </a:r>
          </a:p>
          <a:p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zabawach ruchowych.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8" name="Obraz 7" descr="Obraz zawierający obiekt&#10;&#10;Opis wygenerowany automatycznie">
            <a:extLst>
              <a:ext uri="{FF2B5EF4-FFF2-40B4-BE49-F238E27FC236}">
                <a16:creationId xmlns:a16="http://schemas.microsoft.com/office/drawing/2014/main" id="{4B296063-17F9-4FC0-B759-4B71FD067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38111" y="1778519"/>
            <a:ext cx="2944896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Przykłady zabaw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i aktywności ruchowej.</a:t>
            </a:r>
          </a:p>
        </p:txBody>
      </p:sp>
      <p:pic>
        <p:nvPicPr>
          <p:cNvPr id="11" name="Obraz 10" descr="Obraz zawierający niebo, osoba, sport, zewnętrzne&#10;&#10;Opis wygenerowany automatycznie">
            <a:extLst>
              <a:ext uri="{FF2B5EF4-FFF2-40B4-BE49-F238E27FC236}">
                <a16:creationId xmlns:a16="http://schemas.microsoft.com/office/drawing/2014/main" id="{E5093BA5-D75B-41BC-8B2F-D1DD5D013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90946" y="2846408"/>
            <a:ext cx="4671905" cy="30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051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Gry edukacyjne jako sposób </a:t>
            </a:r>
          </a:p>
          <a:p>
            <a:pPr algn="ctr"/>
            <a:r>
              <a:rPr lang="pl-PL" sz="5400" b="1" dirty="0">
                <a:solidFill>
                  <a:srgbClr val="FF0000"/>
                </a:solidFill>
              </a:rPr>
              <a:t>na uruchomienie myślenia </a:t>
            </a:r>
          </a:p>
          <a:p>
            <a:pPr algn="ctr"/>
            <a:r>
              <a:rPr lang="pl-PL" sz="5400" b="1" dirty="0">
                <a:solidFill>
                  <a:srgbClr val="FF0000"/>
                </a:solidFill>
              </a:rPr>
              <a:t>i współpracy.</a:t>
            </a:r>
          </a:p>
        </p:txBody>
      </p:sp>
      <p:pic>
        <p:nvPicPr>
          <p:cNvPr id="9" name="Obraz 8" descr="Obraz zawierający parasol&#10;&#10;Opis wygenerowany automatycznie">
            <a:extLst>
              <a:ext uri="{FF2B5EF4-FFF2-40B4-BE49-F238E27FC236}">
                <a16:creationId xmlns:a16="http://schemas.microsoft.com/office/drawing/2014/main" id="{3EDCEE38-58C5-48D1-89A5-379860552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45297" y="3961839"/>
            <a:ext cx="3572827" cy="18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Technologie informacyjno-komunikacyjne w organizowaniu uczenia się̨ przez zabawę̨.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573F3E-1F08-4BDA-AC1F-67934F5B42B6}"/>
              </a:ext>
            </a:extLst>
          </p:cNvPr>
          <p:cNvSpPr txBox="1"/>
          <p:nvPr/>
        </p:nvSpPr>
        <p:spPr>
          <a:xfrm>
            <a:off x="2394790" y="6003726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courses.lumenlearning.com/boundless-business/chapter/the-functions-and-goals-of-hr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AC24E5A-4A88-4AF7-B1C3-3949F485A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16277" y="3671450"/>
            <a:ext cx="4159445" cy="19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167</Words>
  <Application>Microsoft Office PowerPoint</Application>
  <PresentationFormat>Panoramiczny</PresentationFormat>
  <Paragraphs>51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128</cp:revision>
  <dcterms:created xsi:type="dcterms:W3CDTF">2018-12-02T13:14:09Z</dcterms:created>
  <dcterms:modified xsi:type="dcterms:W3CDTF">2019-02-01T19:11:35Z</dcterms:modified>
</cp:coreProperties>
</file>